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79" r:id="rId2"/>
  </p:sldMasterIdLst>
  <p:notesMasterIdLst>
    <p:notesMasterId r:id="rId22"/>
  </p:notesMasterIdLst>
  <p:handoutMasterIdLst>
    <p:handoutMasterId r:id="rId23"/>
  </p:handoutMasterIdLst>
  <p:sldIdLst>
    <p:sldId id="303" r:id="rId3"/>
    <p:sldId id="377" r:id="rId4"/>
    <p:sldId id="342" r:id="rId5"/>
    <p:sldId id="364" r:id="rId6"/>
    <p:sldId id="365" r:id="rId7"/>
    <p:sldId id="366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  <p:sldId id="376" r:id="rId17"/>
    <p:sldId id="378" r:id="rId18"/>
    <p:sldId id="379" r:id="rId19"/>
    <p:sldId id="380" r:id="rId20"/>
    <p:sldId id="31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BA0"/>
    <a:srgbClr val="004BB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95" autoAdjust="0"/>
    <p:restoredTop sz="99058" autoAdjust="0"/>
  </p:normalViewPr>
  <p:slideViewPr>
    <p:cSldViewPr snapToGrid="0">
      <p:cViewPr varScale="1">
        <p:scale>
          <a:sx n="112" d="100"/>
          <a:sy n="112" d="100"/>
        </p:scale>
        <p:origin x="-21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8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2011 Management Briefing Seminar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7/22/2011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Presenter Name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737B9-5C5B-4320-A1CF-871374032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94725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4707467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2011 Management Briefing Seminar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854221" y="0"/>
            <a:ext cx="2002191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7/22/2011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4CAA0-614C-4F98-9624-020E4AFED7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0"/>
            <a:ext cx="37592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2602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2011 Management Briefing Seminar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7/22/2011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CAA0-614C-4F98-9624-020E4AFED758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Presenter Name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2011 Management Briefing Seminar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7/22/2011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Presenter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24495E7-B784-45F9-9CEC-D57EA19541A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89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DACF-1243-48ED-BCAD-166DEDA4767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>
                  <a:lumMod val="75000"/>
                  <a:lumOff val="25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 cap="all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572000"/>
          </a:xfrm>
        </p:spPr>
        <p:txBody>
          <a:bodyPr/>
          <a:lstStyle>
            <a:lvl1pPr marL="0" indent="0">
              <a:defRPr sz="2400"/>
            </a:lvl1pPr>
            <a:lvl2pPr marL="228600" indent="-228600">
              <a:defRPr sz="2000"/>
            </a:lvl2pPr>
            <a:lvl3pPr marL="515938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 cap="all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572000"/>
          </a:xfrm>
        </p:spPr>
        <p:txBody>
          <a:bodyPr/>
          <a:lstStyle>
            <a:lvl1pPr marL="0" indent="0">
              <a:defRPr sz="2400"/>
            </a:lvl1pPr>
            <a:lvl2pPr marL="228600" indent="-228600">
              <a:defRPr sz="2000"/>
            </a:lvl2pPr>
            <a:lvl3pPr marL="515938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858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ack Center Space"/>
          <p:cNvSpPr/>
          <p:nvPr userDrawn="1"/>
        </p:nvSpPr>
        <p:spPr>
          <a:xfrm>
            <a:off x="0" y="1524001"/>
            <a:ext cx="9144000" cy="320516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4400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858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724400"/>
            <a:ext cx="7772400" cy="698500"/>
          </a:xfr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1B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52228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800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 marL="627063" indent="-279400">
              <a:defRPr sz="2000"/>
            </a:lvl3pPr>
            <a:lvl4pPr marL="914400" indent="-228600">
              <a:defRPr sz="1800"/>
            </a:lvl4pPr>
            <a:lvl5pPr marL="120173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257800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 marL="627063" indent="-279400">
              <a:defRPr sz="2000"/>
            </a:lvl3pPr>
            <a:lvl4pPr marL="914400" indent="-228600">
              <a:defRPr sz="1800"/>
            </a:lvl4pPr>
            <a:lvl5pPr marL="120173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 cap="all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572000"/>
          </a:xfrm>
        </p:spPr>
        <p:txBody>
          <a:bodyPr/>
          <a:lstStyle>
            <a:lvl1pPr marL="0" indent="0">
              <a:defRPr sz="2400"/>
            </a:lvl1pPr>
            <a:lvl2pPr marL="228600" indent="-228600">
              <a:defRPr sz="2000"/>
            </a:lvl2pPr>
            <a:lvl3pPr marL="515938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 cap="all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041775" cy="4572000"/>
          </a:xfrm>
        </p:spPr>
        <p:txBody>
          <a:bodyPr/>
          <a:lstStyle>
            <a:lvl1pPr marL="0" indent="0">
              <a:defRPr sz="2400"/>
            </a:lvl1pPr>
            <a:lvl2pPr marL="228600" indent="-228600">
              <a:defRPr sz="2000"/>
            </a:lvl2pPr>
            <a:lvl3pPr marL="515938" indent="-228600">
              <a:defRPr sz="1800"/>
            </a:lvl3pPr>
            <a:lvl4pPr marL="804863" indent="-228600">
              <a:defRPr sz="1600"/>
            </a:lvl4pPr>
            <a:lvl5pPr marL="1084263" indent="-2286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44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6858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724400"/>
            <a:ext cx="7772400" cy="698500"/>
          </a:xfr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1B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522287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tx2">
                  <a:lumMod val="75000"/>
                  <a:lumOff val="25000"/>
                </a:schemeClr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257800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 marL="627063" indent="-279400">
              <a:defRPr sz="2000"/>
            </a:lvl3pPr>
            <a:lvl4pPr marL="914400" indent="-228600">
              <a:defRPr sz="1800"/>
            </a:lvl4pPr>
            <a:lvl5pPr marL="120173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257800"/>
          </a:xfrm>
        </p:spPr>
        <p:txBody>
          <a:bodyPr/>
          <a:lstStyle>
            <a:lvl1pPr marL="0" indent="0">
              <a:defRPr sz="2800"/>
            </a:lvl1pPr>
            <a:lvl2pPr>
              <a:defRPr sz="2400"/>
            </a:lvl2pPr>
            <a:lvl3pPr marL="627063" indent="-279400">
              <a:defRPr sz="2000"/>
            </a:lvl3pPr>
            <a:lvl4pPr marL="914400" indent="-228600">
              <a:defRPr sz="1800"/>
            </a:lvl4pPr>
            <a:lvl5pPr marL="1201738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Elements\MBS_BaseBkgd03.jp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VideoSafe.png" descr="F:\VideoSafe.png" hidden="1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7134"/>
            <a:ext cx="8229600" cy="939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all" baseline="0">
          <a:solidFill>
            <a:srgbClr val="001BA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000"/>
        </a:spcBef>
        <a:buFontTx/>
        <a:buNone/>
        <a:defRPr sz="32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398463" indent="-398463" algn="l" defTabSz="914400" rtl="0" eaLnBrk="1" latinLnBrk="0" hangingPunct="1">
        <a:spcBef>
          <a:spcPts val="1600"/>
        </a:spcBef>
        <a:buClr>
          <a:schemeClr val="tx2">
            <a:lumMod val="75000"/>
            <a:lumOff val="25000"/>
          </a:schemeClr>
        </a:buClr>
        <a:buSzPct val="70000"/>
        <a:buFont typeface="GM Sans Regular" pitchFamily="2" charset="0"/>
        <a:buChar char="¶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47713" indent="-284163" algn="l" defTabSz="914400" rtl="0" eaLnBrk="1" latinLnBrk="0" hangingPunct="1">
        <a:spcBef>
          <a:spcPts val="400"/>
        </a:spcBef>
        <a:buFont typeface="GM Sans Regular" pitchFamily="2" charset="0"/>
        <a:buChar char="–"/>
        <a:tabLst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84263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0338" indent="-287338" algn="l" defTabSz="914400" rtl="0" eaLnBrk="1" latinLnBrk="0" hangingPunct="1">
        <a:spcBef>
          <a:spcPts val="4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Elements\MBS_BaseBkgd03.jp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VideoSafe.png" descr="F:\VideoSafe.png" hidden="1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7134"/>
            <a:ext cx="8229600" cy="939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19607b_GM_BM_BlueDimensional.png" descr="G:\19607b_GM_BM_BlueDimensional.png"/>
          <p:cNvPicPr>
            <a:picLocks noChangeAspect="1" noChangeArrowheads="1"/>
          </p:cNvPicPr>
          <p:nvPr userDrawn="1"/>
        </p:nvPicPr>
        <p:blipFill>
          <a:blip r:embed="rId12" cstate="print"/>
          <a:srcRect l="7424" t="6418" r="7651" b="6945"/>
          <a:stretch>
            <a:fillRect/>
          </a:stretch>
        </p:blipFill>
        <p:spPr bwMode="auto">
          <a:xfrm>
            <a:off x="8218968" y="5964328"/>
            <a:ext cx="647862" cy="640080"/>
          </a:xfrm>
          <a:prstGeom prst="rect">
            <a:avLst/>
          </a:prstGeom>
          <a:noFill/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7" r:id="rId6"/>
    <p:sldLayoutId id="2147483685" r:id="rId7"/>
    <p:sldLayoutId id="2147483686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 cap="all" baseline="0">
          <a:solidFill>
            <a:srgbClr val="001BA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000"/>
        </a:spcBef>
        <a:buFontTx/>
        <a:buNone/>
        <a:defRPr sz="32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398463" indent="-398463" algn="l" defTabSz="914400" rtl="0" eaLnBrk="1" latinLnBrk="0" hangingPunct="1">
        <a:spcBef>
          <a:spcPts val="1600"/>
        </a:spcBef>
        <a:buClr>
          <a:schemeClr val="tx2">
            <a:lumMod val="75000"/>
            <a:lumOff val="25000"/>
          </a:schemeClr>
        </a:buClr>
        <a:buSzPct val="70000"/>
        <a:buFont typeface="GM Sans Regular" pitchFamily="2" charset="0"/>
        <a:buChar char="¶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747713" indent="-284163" algn="l" defTabSz="914400" rtl="0" eaLnBrk="1" latinLnBrk="0" hangingPunct="1">
        <a:spcBef>
          <a:spcPts val="400"/>
        </a:spcBef>
        <a:buFont typeface="GM Sans Regular" pitchFamily="2" charset="0"/>
        <a:buChar char="–"/>
        <a:tabLst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084263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430338" indent="-287338" algn="l" defTabSz="914400" rtl="0" eaLnBrk="1" latinLnBrk="0" hangingPunct="1">
        <a:spcBef>
          <a:spcPts val="400"/>
        </a:spcBef>
        <a:buFont typeface="Arial" pitchFamily="34" charset="0"/>
        <a:buChar char="»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BS_BaseBkgd02-produ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4" cstate="print"/>
          <a:srcRect l="7424" t="6418" r="7651" b="6945"/>
          <a:stretch>
            <a:fillRect/>
          </a:stretch>
        </p:blipFill>
        <p:spPr bwMode="auto">
          <a:xfrm>
            <a:off x="959524" y="1091242"/>
            <a:ext cx="1480828" cy="1463040"/>
          </a:xfrm>
          <a:prstGeom prst="rect">
            <a:avLst/>
          </a:prstGeom>
          <a:noFill/>
          <a:effectLst/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722313" y="4785271"/>
            <a:ext cx="7772400" cy="698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JOSEPH BARKER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722313" y="5471071"/>
            <a:ext cx="7772400" cy="9884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General Motors Company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US Market Analysis &amp; Short-Term Forecasting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</a:rPr>
              <a:t>Credit Conditions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  <a:latin typeface="GM Sans Regular" pitchFamily="2" charset="0"/>
            </a:endParaRP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9"/>
            <a:ext cx="584956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sp>
        <p:nvSpPr>
          <p:cNvPr id="5" name="TextBox 4"/>
          <p:cNvSpPr txBox="1"/>
          <p:nvPr/>
        </p:nvSpPr>
        <p:spPr>
          <a:xfrm>
            <a:off x="681487" y="4946599"/>
            <a:ext cx="7795067" cy="1292662"/>
          </a:xfrm>
          <a:prstGeom prst="rect">
            <a:avLst/>
          </a:prstGeom>
          <a:noFill/>
        </p:spPr>
        <p:txBody>
          <a:bodyPr wrap="square" lIns="91440" numCol="1" spcCol="0" rtlCol="0" anchor="ctr" anchorCtr="0">
            <a:spAutoFit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1300" dirty="0">
                <a:latin typeface="GM Sans Regular" pitchFamily="2" charset="0"/>
              </a:rPr>
              <a:t>Quantitative easing is having a favorable impact on the auto </a:t>
            </a:r>
            <a:r>
              <a:rPr lang="en-US" sz="1300" dirty="0" smtClean="0">
                <a:latin typeface="GM Sans Regular" pitchFamily="2" charset="0"/>
              </a:rPr>
              <a:t>sector</a:t>
            </a: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Auto interest rates dropped more than 2 ppts since the Fed lowered its target interest rate to zero in December 2008 and embarked on large-scale purchases of bank assets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>
                <a:latin typeface="GM Sans Regular" pitchFamily="2" charset="0"/>
              </a:rPr>
              <a:t>Auto credit is available and affordable;  interest rates on new automobiles are at record </a:t>
            </a:r>
            <a:r>
              <a:rPr lang="en-US" sz="1300" dirty="0" smtClean="0">
                <a:latin typeface="GM Sans Regular" pitchFamily="2" charset="0"/>
              </a:rPr>
              <a:t>lows</a:t>
            </a:r>
            <a:endParaRPr lang="en-US" sz="1300" dirty="0">
              <a:latin typeface="GM Sans Regula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1897" y="4304171"/>
            <a:ext cx="1992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M Sans Regular" pitchFamily="2" charset="0"/>
              </a:rPr>
              <a:t>Source: Federal Reserve Board</a:t>
            </a:r>
            <a:endParaRPr lang="en-US" sz="800" dirty="0">
              <a:latin typeface="GM Sans Regular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86" y="1717066"/>
            <a:ext cx="4038600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935" y="1701239"/>
            <a:ext cx="4072513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803571" y="4305569"/>
            <a:ext cx="22767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M Sans Regular" pitchFamily="2" charset="0"/>
              </a:rPr>
              <a:t>Source: Federal Reserve Board/</a:t>
            </a:r>
            <a:r>
              <a:rPr lang="en-US" sz="800" dirty="0" err="1" smtClean="0">
                <a:latin typeface="GM Sans Regular" pitchFamily="2" charset="0"/>
              </a:rPr>
              <a:t>Haver</a:t>
            </a:r>
            <a:r>
              <a:rPr lang="en-US" sz="800" dirty="0" smtClean="0">
                <a:latin typeface="GM Sans Regular" pitchFamily="2" charset="0"/>
              </a:rPr>
              <a:t> Analytics</a:t>
            </a:r>
            <a:endParaRPr lang="en-US" sz="800" dirty="0">
              <a:latin typeface="GM Sans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9330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</a:rPr>
              <a:t>Auto Affordability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  <a:latin typeface="GM Sans Regular" pitchFamily="2" charset="0"/>
            </a:endParaRP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9"/>
            <a:ext cx="584956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sp>
        <p:nvSpPr>
          <p:cNvPr id="5" name="TextBox 4"/>
          <p:cNvSpPr txBox="1"/>
          <p:nvPr/>
        </p:nvSpPr>
        <p:spPr>
          <a:xfrm>
            <a:off x="679893" y="4849733"/>
            <a:ext cx="7737894" cy="1292662"/>
          </a:xfrm>
          <a:prstGeom prst="rect">
            <a:avLst/>
          </a:prstGeom>
          <a:noFill/>
        </p:spPr>
        <p:txBody>
          <a:bodyPr wrap="square" lIns="91440" numCol="1" spcCol="0" rtlCol="0" anchor="ctr" anchorCtr="0">
            <a:spAutoFit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Comerica Bank Auto Affordability Index hovering around historic highs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While average </a:t>
            </a:r>
            <a:r>
              <a:rPr lang="en-US" sz="1300" dirty="0">
                <a:latin typeface="GM Sans Regular" pitchFamily="2" charset="0"/>
              </a:rPr>
              <a:t>transaction price </a:t>
            </a:r>
            <a:r>
              <a:rPr lang="en-US" sz="1300" dirty="0" smtClean="0">
                <a:latin typeface="GM Sans Regular" pitchFamily="2" charset="0"/>
              </a:rPr>
              <a:t>rose </a:t>
            </a:r>
            <a:r>
              <a:rPr lang="en-US" sz="1300" dirty="0">
                <a:latin typeface="GM Sans Regular" pitchFamily="2" charset="0"/>
              </a:rPr>
              <a:t>at </a:t>
            </a:r>
            <a:r>
              <a:rPr lang="en-US" sz="1300" dirty="0" smtClean="0">
                <a:latin typeface="GM Sans Regular" pitchFamily="2" charset="0"/>
              </a:rPr>
              <a:t>a healthy clip, average monthly payment declined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Record low auto interest rates, increased lease penetration, and extended finance terms have made autos affordable</a:t>
            </a:r>
            <a:endParaRPr lang="en-US" sz="1300" dirty="0">
              <a:latin typeface="GM Sans Regula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3048" y="4317890"/>
            <a:ext cx="1992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M Sans Regular" pitchFamily="2" charset="0"/>
              </a:rPr>
              <a:t>Source: PIN</a:t>
            </a:r>
            <a:endParaRPr lang="en-US" sz="800" dirty="0">
              <a:latin typeface="GM Sans Regular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0724" y="4299916"/>
            <a:ext cx="19926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M Sans Regular" pitchFamily="2" charset="0"/>
              </a:rPr>
              <a:t>Source: Comerica Bank</a:t>
            </a:r>
            <a:endParaRPr lang="en-US" sz="800" dirty="0">
              <a:latin typeface="GM Sans Regular" pitchFamily="2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39" y="1882401"/>
            <a:ext cx="3818128" cy="240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18" y="1882400"/>
            <a:ext cx="4172546" cy="241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8756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</a:rPr>
              <a:t>Top Reason For Purchase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  <a:latin typeface="GM Sans Regular" pitchFamily="2" charset="0"/>
            </a:endParaRP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9"/>
            <a:ext cx="584956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sp>
        <p:nvSpPr>
          <p:cNvPr id="6" name="TextBox 5"/>
          <p:cNvSpPr txBox="1"/>
          <p:nvPr/>
        </p:nvSpPr>
        <p:spPr>
          <a:xfrm>
            <a:off x="6702729" y="1557073"/>
            <a:ext cx="2165229" cy="3893374"/>
          </a:xfrm>
          <a:prstGeom prst="rect">
            <a:avLst/>
          </a:prstGeom>
          <a:noFill/>
        </p:spPr>
        <p:txBody>
          <a:bodyPr wrap="square" lIns="91440" numCol="1" spcCol="0" rtlCol="0" anchor="ctr" anchorCtr="0">
            <a:spAutoFit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1300" dirty="0">
                <a:latin typeface="GM Sans Regular" pitchFamily="2" charset="0"/>
              </a:rPr>
              <a:t>E</a:t>
            </a:r>
            <a:r>
              <a:rPr lang="en-US" sz="1300" dirty="0" smtClean="0">
                <a:latin typeface="GM Sans Regular" pitchFamily="2" charset="0"/>
              </a:rPr>
              <a:t>xperience with and image of model/brand, and fun to drive are less important;  vehicle quality is less of a reason for purchase because it </a:t>
            </a:r>
            <a:r>
              <a:rPr lang="en-US" sz="1300" dirty="0">
                <a:latin typeface="GM Sans Regular" pitchFamily="2" charset="0"/>
              </a:rPr>
              <a:t>is less of an </a:t>
            </a:r>
            <a:r>
              <a:rPr lang="en-US" sz="1300" dirty="0" smtClean="0">
                <a:latin typeface="GM Sans Regular" pitchFamily="2" charset="0"/>
              </a:rPr>
              <a:t>issue – the long-term reliability gap has closed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Fuel economy, styling, and ride comfort have grown in importance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Today’s customers are less loyal and more inclined to shop for practical and functional automobiles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834" y="5869574"/>
            <a:ext cx="1457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M Sans Regular" pitchFamily="2" charset="0"/>
              </a:rPr>
              <a:t>Source: </a:t>
            </a:r>
            <a:r>
              <a:rPr lang="en-US" sz="800" dirty="0">
                <a:latin typeface="GM Sans Regular" pitchFamily="2" charset="0"/>
              </a:rPr>
              <a:t> </a:t>
            </a:r>
            <a:r>
              <a:rPr lang="en-US" sz="800" dirty="0" smtClean="0">
                <a:latin typeface="GM Sans Regular" pitchFamily="2" charset="0"/>
              </a:rPr>
              <a:t>Maritz NVCS</a:t>
            </a:r>
            <a:endParaRPr lang="en-US" sz="800" dirty="0">
              <a:latin typeface="GM Sans Regular" pitchFamily="2" charset="0"/>
            </a:endParaRPr>
          </a:p>
        </p:txBody>
      </p:sp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08" y="1839390"/>
            <a:ext cx="5877069" cy="388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6255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 Center Space"/>
          <p:cNvSpPr/>
          <p:nvPr/>
        </p:nvSpPr>
        <p:spPr>
          <a:xfrm>
            <a:off x="0" y="1524001"/>
            <a:ext cx="9144000" cy="320516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30675" y="1724723"/>
            <a:ext cx="7310437" cy="2989263"/>
          </a:xfrm>
        </p:spPr>
        <p:txBody>
          <a:bodyPr anchor="t">
            <a:normAutofit/>
          </a:bodyPr>
          <a:lstStyle/>
          <a:p>
            <a:pPr algn="l"/>
            <a:r>
              <a:rPr lang="en-US" sz="6000" dirty="0" smtClean="0">
                <a:solidFill>
                  <a:schemeClr val="bg1"/>
                </a:solidFill>
              </a:rPr>
              <a:t>2013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10000" dirty="0" smtClean="0">
                <a:solidFill>
                  <a:schemeClr val="bg2"/>
                </a:solidFill>
              </a:rPr>
              <a:t>outlook</a:t>
            </a:r>
            <a:endParaRPr lang="en-US" sz="10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2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</a:rPr>
              <a:t>Vehicle Demand Fundamentals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  <a:latin typeface="GM Sans Regular" pitchFamily="2" charset="0"/>
            </a:endParaRP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9"/>
            <a:ext cx="584956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sp>
        <p:nvSpPr>
          <p:cNvPr id="7" name="TextBox 6"/>
          <p:cNvSpPr txBox="1"/>
          <p:nvPr/>
        </p:nvSpPr>
        <p:spPr>
          <a:xfrm>
            <a:off x="711664" y="3694579"/>
            <a:ext cx="2683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M Sans Regular" pitchFamily="2" charset="0"/>
              </a:rPr>
              <a:t>Source: </a:t>
            </a:r>
            <a:r>
              <a:rPr lang="en-US" sz="800" dirty="0">
                <a:latin typeface="GM Sans Regular" pitchFamily="2" charset="0"/>
              </a:rPr>
              <a:t>Bureau of </a:t>
            </a:r>
            <a:r>
              <a:rPr lang="en-US" sz="800" dirty="0" smtClean="0">
                <a:latin typeface="GM Sans Regular" pitchFamily="2" charset="0"/>
              </a:rPr>
              <a:t>Economic Analysis/</a:t>
            </a:r>
            <a:r>
              <a:rPr lang="en-US" sz="800" dirty="0" err="1" smtClean="0">
                <a:latin typeface="GM Sans Regular" pitchFamily="2" charset="0"/>
              </a:rPr>
              <a:t>Haver</a:t>
            </a:r>
            <a:r>
              <a:rPr lang="en-US" sz="800" dirty="0" smtClean="0">
                <a:latin typeface="GM Sans Regular" pitchFamily="2" charset="0"/>
              </a:rPr>
              <a:t> Analytics</a:t>
            </a:r>
            <a:endParaRPr lang="en-US" sz="800" dirty="0">
              <a:latin typeface="GM Sans Regular" pitchFamily="2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188" y="1435930"/>
            <a:ext cx="3566315" cy="226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6" y="1403070"/>
            <a:ext cx="3566160" cy="226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1" y="4178241"/>
            <a:ext cx="3566160" cy="212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25" y="4083830"/>
            <a:ext cx="3566160" cy="226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87114" y="6379682"/>
            <a:ext cx="2683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M Sans Regular" pitchFamily="2" charset="0"/>
              </a:rPr>
              <a:t>Source: The Conference Board/</a:t>
            </a:r>
            <a:r>
              <a:rPr lang="en-US" sz="800" dirty="0" err="1" smtClean="0">
                <a:latin typeface="GM Sans Regular" pitchFamily="2" charset="0"/>
              </a:rPr>
              <a:t>Haver</a:t>
            </a:r>
            <a:r>
              <a:rPr lang="en-US" sz="800" dirty="0" smtClean="0">
                <a:latin typeface="GM Sans Regular" pitchFamily="2" charset="0"/>
              </a:rPr>
              <a:t> Analytics</a:t>
            </a:r>
            <a:endParaRPr lang="en-US" sz="800" dirty="0">
              <a:latin typeface="GM Sans Regular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8323" y="6365560"/>
            <a:ext cx="2683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M Sans Regular" pitchFamily="2" charset="0"/>
              </a:rPr>
              <a:t>Source: Federal Reserve Board/</a:t>
            </a:r>
            <a:r>
              <a:rPr lang="en-US" sz="800" dirty="0" err="1" smtClean="0">
                <a:latin typeface="GM Sans Regular" pitchFamily="2" charset="0"/>
              </a:rPr>
              <a:t>Haver</a:t>
            </a:r>
            <a:r>
              <a:rPr lang="en-US" sz="800" dirty="0" smtClean="0">
                <a:latin typeface="GM Sans Regular" pitchFamily="2" charset="0"/>
              </a:rPr>
              <a:t> Analytics</a:t>
            </a:r>
            <a:endParaRPr lang="en-US" sz="800" dirty="0">
              <a:latin typeface="GM Sans Regula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4201" y="3732505"/>
            <a:ext cx="2683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M Sans Regular" pitchFamily="2" charset="0"/>
              </a:rPr>
              <a:t>Source: </a:t>
            </a:r>
            <a:r>
              <a:rPr lang="en-US" sz="800" dirty="0">
                <a:latin typeface="GM Sans Regular" pitchFamily="2" charset="0"/>
              </a:rPr>
              <a:t>Bureau of Labor Statistics/</a:t>
            </a:r>
            <a:r>
              <a:rPr lang="en-US" sz="800" dirty="0" err="1">
                <a:latin typeface="GM Sans Regular" pitchFamily="2" charset="0"/>
              </a:rPr>
              <a:t>Haver</a:t>
            </a:r>
            <a:r>
              <a:rPr lang="en-US" sz="800" dirty="0">
                <a:latin typeface="GM Sans Regular" pitchFamily="2" charset="0"/>
              </a:rPr>
              <a:t> </a:t>
            </a:r>
            <a:r>
              <a:rPr lang="en-US" sz="800" dirty="0" smtClean="0">
                <a:latin typeface="GM Sans Regular" pitchFamily="2" charset="0"/>
              </a:rPr>
              <a:t>Analytics</a:t>
            </a:r>
            <a:endParaRPr lang="en-US" sz="800" dirty="0">
              <a:latin typeface="GM Sans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15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</a:rPr>
              <a:t>Household Debt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  <a:latin typeface="GM Sans Regular" pitchFamily="2" charset="0"/>
            </a:endParaRP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9"/>
            <a:ext cx="584956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sp>
        <p:nvSpPr>
          <p:cNvPr id="5" name="TextBox 4"/>
          <p:cNvSpPr txBox="1"/>
          <p:nvPr/>
        </p:nvSpPr>
        <p:spPr>
          <a:xfrm>
            <a:off x="1837188" y="5550264"/>
            <a:ext cx="5455379" cy="692497"/>
          </a:xfrm>
          <a:prstGeom prst="rect">
            <a:avLst/>
          </a:prstGeom>
          <a:noFill/>
        </p:spPr>
        <p:txBody>
          <a:bodyPr wrap="square" lIns="91440" numCol="1" spcCol="0" rtlCol="0" anchor="ctr" anchorCtr="0">
            <a:spAutoFit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Households continue to deleverage and repair balance sheets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Household debt levels are declining, but have further to go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53" y="1573928"/>
            <a:ext cx="5455379" cy="341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1696" y="5013352"/>
            <a:ext cx="26832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M Sans Regular" pitchFamily="2" charset="0"/>
              </a:rPr>
              <a:t>Source: Federal Reserve Board/</a:t>
            </a:r>
            <a:r>
              <a:rPr lang="en-US" sz="800" dirty="0" err="1" smtClean="0">
                <a:latin typeface="GM Sans Regular" pitchFamily="2" charset="0"/>
              </a:rPr>
              <a:t>Haver</a:t>
            </a:r>
            <a:r>
              <a:rPr lang="en-US" sz="800" dirty="0" smtClean="0">
                <a:latin typeface="GM Sans Regular" pitchFamily="2" charset="0"/>
              </a:rPr>
              <a:t> Analytics</a:t>
            </a:r>
            <a:endParaRPr lang="en-US" sz="800" dirty="0">
              <a:latin typeface="GM Sans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972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</a:rPr>
              <a:t>Fiscal Policy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  <a:latin typeface="GM Sans Regular" pitchFamily="2" charset="0"/>
            </a:endParaRP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9"/>
            <a:ext cx="584956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13078" y="1544838"/>
            <a:ext cx="8558394" cy="217314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200" b="1" dirty="0" smtClean="0"/>
              <a:t>American Taxpayer Relief Act 2012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200" dirty="0" smtClean="0"/>
              <a:t>Tax rates increased from 35% to 39.6% (Clinton-era level) for couples with income &gt; $450K and individuals &gt; $400K;  income below the threshold are taxed at Bush-era rates.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200" dirty="0" smtClean="0"/>
              <a:t>Tax on capital gains and dividends increased from 15% to 20% for couples </a:t>
            </a:r>
            <a:r>
              <a:rPr lang="en-US" sz="1200" dirty="0"/>
              <a:t>with income </a:t>
            </a:r>
            <a:r>
              <a:rPr lang="en-US" sz="1200" dirty="0" smtClean="0"/>
              <a:t>&gt; </a:t>
            </a:r>
            <a:r>
              <a:rPr lang="en-US" sz="1200" dirty="0"/>
              <a:t>$</a:t>
            </a:r>
            <a:r>
              <a:rPr lang="en-US" sz="1200" dirty="0" smtClean="0"/>
              <a:t>450K </a:t>
            </a:r>
            <a:r>
              <a:rPr lang="en-US" sz="1200" dirty="0"/>
              <a:t>and individuals &gt;</a:t>
            </a:r>
            <a:r>
              <a:rPr lang="en-US" sz="1200" dirty="0" smtClean="0"/>
              <a:t> </a:t>
            </a:r>
            <a:r>
              <a:rPr lang="en-US" sz="1200" dirty="0"/>
              <a:t>$</a:t>
            </a:r>
            <a:r>
              <a:rPr lang="en-US" sz="1200" dirty="0" smtClean="0"/>
              <a:t>400K;  </a:t>
            </a:r>
            <a:r>
              <a:rPr lang="en-US" sz="1200" dirty="0"/>
              <a:t>income below the threshold </a:t>
            </a:r>
            <a:r>
              <a:rPr lang="en-US" sz="1200" dirty="0" smtClean="0"/>
              <a:t>remain unchanged at 15%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200" dirty="0"/>
              <a:t>E</a:t>
            </a:r>
            <a:r>
              <a:rPr lang="en-US" sz="1200" dirty="0" smtClean="0"/>
              <a:t>state tax of 40% on estates above $5M (indexed to inflation) for couples </a:t>
            </a:r>
            <a:r>
              <a:rPr lang="en-US" sz="1200" dirty="0"/>
              <a:t>with income &gt;</a:t>
            </a:r>
            <a:r>
              <a:rPr lang="en-US" sz="1200" dirty="0" smtClean="0"/>
              <a:t>$450K </a:t>
            </a:r>
            <a:r>
              <a:rPr lang="en-US" sz="1200" dirty="0"/>
              <a:t>and individuals </a:t>
            </a:r>
            <a:r>
              <a:rPr lang="en-US" sz="1200" dirty="0" smtClean="0"/>
              <a:t>&gt; </a:t>
            </a:r>
            <a:r>
              <a:rPr lang="en-US" sz="1200" dirty="0"/>
              <a:t>$</a:t>
            </a:r>
            <a:r>
              <a:rPr lang="en-US" sz="1200" dirty="0" smtClean="0"/>
              <a:t>400K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200" dirty="0" smtClean="0"/>
              <a:t>Payroll tax cut of 2% expired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200" dirty="0"/>
              <a:t>Phase-out of certain tax deductions and credits for couples with income &gt;</a:t>
            </a:r>
            <a:r>
              <a:rPr lang="en-US" sz="1200" dirty="0" smtClean="0"/>
              <a:t> </a:t>
            </a:r>
            <a:r>
              <a:rPr lang="en-US" sz="1200" dirty="0"/>
              <a:t>$</a:t>
            </a:r>
            <a:r>
              <a:rPr lang="en-US" sz="1200" dirty="0" smtClean="0"/>
              <a:t>300K </a:t>
            </a:r>
            <a:r>
              <a:rPr lang="en-US" sz="1200" dirty="0"/>
              <a:t>and individuals </a:t>
            </a:r>
            <a:r>
              <a:rPr lang="en-US" sz="1200" dirty="0" smtClean="0"/>
              <a:t>&gt; $250K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512662" y="3776632"/>
            <a:ext cx="1911257" cy="19754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1400" i="1" dirty="0" smtClean="0">
                <a:solidFill>
                  <a:schemeClr val="tx1"/>
                </a:solidFill>
              </a:rPr>
              <a:t>Though the </a:t>
            </a:r>
            <a:r>
              <a:rPr lang="en-US" sz="1400" i="1" dirty="0">
                <a:solidFill>
                  <a:schemeClr val="tx1"/>
                </a:solidFill>
              </a:rPr>
              <a:t>tax piece of the fiscal cliff is resolved</a:t>
            </a:r>
            <a:r>
              <a:rPr lang="en-US" sz="1400" i="1" dirty="0" smtClean="0">
                <a:solidFill>
                  <a:schemeClr val="tx1"/>
                </a:solidFill>
              </a:rPr>
              <a:t>, </a:t>
            </a:r>
            <a:r>
              <a:rPr lang="en-US" sz="1400" i="1" dirty="0">
                <a:solidFill>
                  <a:schemeClr val="tx1"/>
                </a:solidFill>
              </a:rPr>
              <a:t>uncertainty still exists over  the debt ceiling and spending cuts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17887" y="3509303"/>
            <a:ext cx="5849564" cy="26565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200" dirty="0" smtClean="0"/>
              <a:t>The 2009 expansion of tax breaks for low-income Americans: the Earned Income Tax Credit, the Child Tax Credit, and the American Opportunity Tax Credit are extended for five years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200" dirty="0" smtClean="0"/>
              <a:t>The Alternative Minimum Tax is patched to avoid raising taxes on the middle-class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200" dirty="0" smtClean="0"/>
              <a:t>The full package of temporary business tax breaks will be extended for another year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200" dirty="0" smtClean="0"/>
              <a:t>Scheduled cuts to doctors’ fees under Medicare is avoided for a year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200" dirty="0" smtClean="0"/>
              <a:t>Federal unemployment insurance will be extended for another year, benefiting those unemployed for longer than 26 weeks</a:t>
            </a:r>
          </a:p>
          <a:p>
            <a:pPr>
              <a:spcBef>
                <a:spcPts val="600"/>
              </a:spcBef>
              <a:buFont typeface="Wingdings" pitchFamily="2" charset="2"/>
              <a:buChar char="§"/>
            </a:pPr>
            <a:r>
              <a:rPr lang="en-US" sz="1200" dirty="0" smtClean="0"/>
              <a:t>A nine-month farm bill fix</a:t>
            </a:r>
          </a:p>
        </p:txBody>
      </p:sp>
    </p:spTree>
    <p:extLst>
      <p:ext uri="{BB962C8B-B14F-4D97-AF65-F5344CB8AC3E}">
        <p14:creationId xmlns:p14="http://schemas.microsoft.com/office/powerpoint/2010/main" val="35339003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</a:rPr>
              <a:t>Sales Mix by Income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  <a:latin typeface="GM Sans Regular" pitchFamily="2" charset="0"/>
            </a:endParaRP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9"/>
            <a:ext cx="584956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sp>
        <p:nvSpPr>
          <p:cNvPr id="11" name="TextBox 10"/>
          <p:cNvSpPr txBox="1"/>
          <p:nvPr/>
        </p:nvSpPr>
        <p:spPr>
          <a:xfrm>
            <a:off x="770397" y="4977700"/>
            <a:ext cx="8079143" cy="1292662"/>
          </a:xfrm>
          <a:prstGeom prst="rect">
            <a:avLst/>
          </a:prstGeom>
          <a:noFill/>
        </p:spPr>
        <p:txBody>
          <a:bodyPr wrap="square" lIns="91440" numCol="1" spcCol="0" rtlCol="0" anchor="ctr" anchorCtr="0">
            <a:spAutoFit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/>
              <a:t>Just 1% of non-luxury buyers and 10% of luxury buyers earn more than $400,000 annually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/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/>
              <a:t>The outcome of spending </a:t>
            </a:r>
            <a:r>
              <a:rPr lang="en-US" sz="1300" dirty="0"/>
              <a:t>cuts </a:t>
            </a:r>
            <a:r>
              <a:rPr lang="en-US" sz="1300" dirty="0" smtClean="0"/>
              <a:t>and debt ceiling debates could have more of an impact on the lower to middle income families than did the </a:t>
            </a:r>
            <a:r>
              <a:rPr lang="en-US" sz="1300" dirty="0"/>
              <a:t>American Taxpayer Relief Act </a:t>
            </a:r>
            <a:r>
              <a:rPr lang="en-US" sz="1300" dirty="0" smtClean="0"/>
              <a:t>2012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/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/>
              <a:t>Retired buyers make up 29% of industry sales</a:t>
            </a:r>
            <a:endParaRPr lang="en-US" sz="1300" dirty="0"/>
          </a:p>
        </p:txBody>
      </p:sp>
      <p:pic>
        <p:nvPicPr>
          <p:cNvPr id="12" name="Picture 2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55" y="1691479"/>
            <a:ext cx="4105656" cy="273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1" y="1710793"/>
            <a:ext cx="4105656" cy="273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36529" y="4462899"/>
            <a:ext cx="1457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M Sans Regular" pitchFamily="2" charset="0"/>
              </a:rPr>
              <a:t>Source: </a:t>
            </a:r>
            <a:r>
              <a:rPr lang="en-US" sz="800" dirty="0">
                <a:latin typeface="GM Sans Regular" pitchFamily="2" charset="0"/>
              </a:rPr>
              <a:t> </a:t>
            </a:r>
            <a:r>
              <a:rPr lang="en-US" sz="800" dirty="0" smtClean="0">
                <a:latin typeface="GM Sans Regular" pitchFamily="2" charset="0"/>
              </a:rPr>
              <a:t>Maritz NVCS</a:t>
            </a:r>
            <a:endParaRPr lang="en-US" sz="800" dirty="0">
              <a:latin typeface="GM Sans Regula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86957" y="4462893"/>
            <a:ext cx="1457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M Sans Regular" pitchFamily="2" charset="0"/>
              </a:rPr>
              <a:t>Source: </a:t>
            </a:r>
            <a:r>
              <a:rPr lang="en-US" sz="800" dirty="0">
                <a:latin typeface="GM Sans Regular" pitchFamily="2" charset="0"/>
              </a:rPr>
              <a:t> </a:t>
            </a:r>
            <a:r>
              <a:rPr lang="en-US" sz="800" dirty="0" smtClean="0">
                <a:latin typeface="GM Sans Regular" pitchFamily="2" charset="0"/>
              </a:rPr>
              <a:t>Maritz NVCS</a:t>
            </a:r>
            <a:endParaRPr lang="en-US" sz="800" dirty="0">
              <a:latin typeface="GM Sans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27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</a:rPr>
              <a:t>2013 Expectations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  <a:latin typeface="GM Sans Regular" pitchFamily="2" charset="0"/>
            </a:endParaRP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9"/>
            <a:ext cx="584956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66" y="2477179"/>
            <a:ext cx="5505175" cy="27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67451" y="1366985"/>
            <a:ext cx="2635986" cy="4524315"/>
          </a:xfrm>
          <a:prstGeom prst="rect">
            <a:avLst/>
          </a:prstGeom>
          <a:noFill/>
        </p:spPr>
        <p:txBody>
          <a:bodyPr wrap="square" lIns="91440" numCol="1" spcCol="0" rtlCol="0" anchor="ctr" anchorCtr="0">
            <a:spAutoFit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1200" dirty="0"/>
              <a:t>Demand for new automobiles accelerated in 2012 despite lethargic job and income growth, record high gasoline prices, and uncertainty stemming from the presidential election and </a:t>
            </a:r>
            <a:r>
              <a:rPr lang="en-US" sz="1200" dirty="0" smtClean="0"/>
              <a:t>debate </a:t>
            </a:r>
            <a:r>
              <a:rPr lang="en-US" sz="1200" dirty="0"/>
              <a:t>in Washington over fiscal </a:t>
            </a:r>
            <a:r>
              <a:rPr lang="en-US" sz="1200" dirty="0" smtClean="0"/>
              <a:t>policy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200" dirty="0"/>
          </a:p>
          <a:p>
            <a:pPr marL="173038" indent="-173038">
              <a:buFont typeface="Wingdings" pitchFamily="2" charset="2"/>
              <a:buChar char="§"/>
            </a:pPr>
            <a:r>
              <a:rPr lang="en-US" sz="1200" dirty="0" smtClean="0"/>
              <a:t>Sales expanded 13% to  14.8M units in 2012, the </a:t>
            </a:r>
            <a:r>
              <a:rPr lang="en-US" sz="1200" dirty="0"/>
              <a:t>largest one-year growth rate since 1984 and 4.2M units above the 2009 </a:t>
            </a:r>
            <a:r>
              <a:rPr lang="en-US" sz="1200" dirty="0" smtClean="0"/>
              <a:t>trough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200" dirty="0"/>
          </a:p>
          <a:p>
            <a:pPr marL="173038" indent="-173038">
              <a:buFont typeface="Wingdings" pitchFamily="2" charset="2"/>
              <a:buChar char="§"/>
            </a:pPr>
            <a:r>
              <a:rPr lang="en-US" sz="1200" dirty="0" smtClean="0"/>
              <a:t>Sales driven </a:t>
            </a:r>
            <a:r>
              <a:rPr lang="en-US" sz="1200" dirty="0"/>
              <a:t>by pent-up demand, low interest rates, and improved credit flow</a:t>
            </a:r>
            <a:endParaRPr lang="en-US" sz="1200" dirty="0" smtClean="0"/>
          </a:p>
          <a:p>
            <a:pPr marL="173038" indent="-173038">
              <a:buFont typeface="Wingdings" pitchFamily="2" charset="2"/>
              <a:buChar char="§"/>
            </a:pPr>
            <a:endParaRPr lang="en-US" sz="1200" dirty="0"/>
          </a:p>
          <a:p>
            <a:pPr marL="173038" indent="-173038">
              <a:buFont typeface="Wingdings" pitchFamily="2" charset="2"/>
              <a:buChar char="§"/>
            </a:pPr>
            <a:r>
              <a:rPr lang="en-US" sz="1200" dirty="0"/>
              <a:t>T</a:t>
            </a:r>
            <a:r>
              <a:rPr lang="en-US" sz="1200" dirty="0" smtClean="0"/>
              <a:t>otal </a:t>
            </a:r>
            <a:r>
              <a:rPr lang="en-US" sz="1200" dirty="0" smtClean="0"/>
              <a:t>industry sales are forecast to grow at a decelerated rate to 15-15.5M units in 2013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200" dirty="0"/>
          </a:p>
          <a:p>
            <a:pPr marL="173038" indent="-173038">
              <a:buFont typeface="Wingdings" pitchFamily="2" charset="2"/>
              <a:buChar char="§"/>
            </a:pPr>
            <a:r>
              <a:rPr lang="en-US" sz="1200" dirty="0" smtClean="0"/>
              <a:t>Assuming a bearish outlook due to upcoming fiscal policy debate and uncertainty over the outcome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8224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lack Center Space"/>
          <p:cNvSpPr/>
          <p:nvPr/>
        </p:nvSpPr>
        <p:spPr>
          <a:xfrm>
            <a:off x="0" y="1316625"/>
            <a:ext cx="9144000" cy="371257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Photo-Light.png"/>
          <p:cNvPicPr>
            <a:picLocks noChangeAspect="1"/>
          </p:cNvPicPr>
          <p:nvPr/>
        </p:nvPicPr>
        <p:blipFill>
          <a:blip r:embed="rId3" cstate="print"/>
          <a:srcRect t="26542" r="67196" b="26854"/>
          <a:stretch>
            <a:fillRect/>
          </a:stretch>
        </p:blipFill>
        <p:spPr>
          <a:xfrm>
            <a:off x="0" y="1833074"/>
            <a:ext cx="2999574" cy="31961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03231" y="602167"/>
            <a:ext cx="798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cap="all" spc="5500" dirty="0" smtClean="0">
                <a:solidFill>
                  <a:srgbClr val="001BA0"/>
                </a:solidFill>
                <a:latin typeface="+mj-lt"/>
                <a:ea typeface="+mj-ea"/>
                <a:cs typeface="+mj-cs"/>
              </a:rPr>
              <a:t>GREAT</a:t>
            </a:r>
            <a:endParaRPr lang="en-US" sz="4000" b="1" cap="all" spc="5500" dirty="0">
              <a:solidFill>
                <a:srgbClr val="001BA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14875"/>
            <a:ext cx="2977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pc="3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CARS</a:t>
            </a:r>
            <a:endParaRPr lang="en-US" sz="2500" b="1" spc="3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5435" y="1314875"/>
            <a:ext cx="2977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pc="3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TRUCKS</a:t>
            </a:r>
            <a:endParaRPr lang="en-US" sz="2500" b="1" spc="3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4322" y="1314875"/>
            <a:ext cx="297737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spc="3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CROSSOVERS</a:t>
            </a:r>
            <a:endParaRPr lang="en-US" sz="2500" b="1" spc="3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Picture 7" descr="Photo-Light.png"/>
          <p:cNvPicPr>
            <a:picLocks noChangeAspect="1"/>
          </p:cNvPicPr>
          <p:nvPr/>
        </p:nvPicPr>
        <p:blipFill>
          <a:blip r:embed="rId3" cstate="print"/>
          <a:srcRect l="67290" t="26542" r="-1" b="26854"/>
          <a:stretch>
            <a:fillRect/>
          </a:stretch>
        </p:blipFill>
        <p:spPr>
          <a:xfrm>
            <a:off x="6152972" y="1833074"/>
            <a:ext cx="2991028" cy="3196127"/>
          </a:xfrm>
          <a:prstGeom prst="rect">
            <a:avLst/>
          </a:prstGeom>
        </p:spPr>
      </p:pic>
      <p:pic>
        <p:nvPicPr>
          <p:cNvPr id="9" name="Picture 8" descr="Photo-Light.png"/>
          <p:cNvPicPr>
            <a:picLocks noChangeAspect="1"/>
          </p:cNvPicPr>
          <p:nvPr/>
        </p:nvPicPr>
        <p:blipFill>
          <a:blip r:embed="rId3" cstate="print"/>
          <a:srcRect l="32804" t="26542" r="33177" b="26854"/>
          <a:stretch>
            <a:fillRect/>
          </a:stretch>
        </p:blipFill>
        <p:spPr>
          <a:xfrm>
            <a:off x="3016666" y="1833074"/>
            <a:ext cx="3110669" cy="319612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rot="5400000">
            <a:off x="1308735" y="3337561"/>
            <a:ext cx="3383280" cy="0"/>
          </a:xfrm>
          <a:prstGeom prst="line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4450027" y="3337561"/>
            <a:ext cx="3383280" cy="0"/>
          </a:xfrm>
          <a:prstGeom prst="line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lack Center Space"/>
          <p:cNvSpPr/>
          <p:nvPr/>
        </p:nvSpPr>
        <p:spPr>
          <a:xfrm>
            <a:off x="0" y="1524001"/>
            <a:ext cx="9144000" cy="3205162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030675" y="1724723"/>
            <a:ext cx="7310437" cy="2989263"/>
          </a:xfrm>
        </p:spPr>
        <p:txBody>
          <a:bodyPr anchor="t">
            <a:normAutofit/>
          </a:bodyPr>
          <a:lstStyle/>
          <a:p>
            <a:pPr algn="l"/>
            <a:r>
              <a:rPr lang="en-US" sz="6000" dirty="0" smtClean="0">
                <a:solidFill>
                  <a:schemeClr val="bg1"/>
                </a:solidFill>
              </a:rPr>
              <a:t>2012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10000" dirty="0" smtClean="0">
                <a:solidFill>
                  <a:schemeClr val="bg2"/>
                </a:solidFill>
              </a:rPr>
              <a:t>Trends</a:t>
            </a:r>
            <a:endParaRPr lang="en-US" sz="10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  <a:ea typeface="+mj-ea"/>
                <a:cs typeface="+mj-cs"/>
              </a:rPr>
              <a:t>SAAR Progression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26169" y="3594556"/>
            <a:ext cx="2554052" cy="24622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00" b="1" dirty="0" smtClean="0">
                <a:latin typeface="Century Gothic" pitchFamily="34" charset="0"/>
              </a:rPr>
              <a:t>Units in Millions</a:t>
            </a:r>
            <a:endParaRPr lang="en-US" sz="1000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4099" y="2167401"/>
            <a:ext cx="2661865" cy="3293209"/>
          </a:xfrm>
          <a:prstGeom prst="rect">
            <a:avLst/>
          </a:prstGeom>
          <a:noFill/>
        </p:spPr>
        <p:txBody>
          <a:bodyPr wrap="square" lIns="91440" numCol="1" spcCol="0" rtlCol="0" anchor="ctr" anchorCtr="0">
            <a:spAutoFit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Fast start to 2012 stemmed from pent-up fleet demand and Japanese OEMs pushing product in the final quarter of their fiscal year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Reached 15M for the first time since Mar 08 in Sep 12 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err="1" smtClean="0">
                <a:latin typeface="GM Sans Regular" pitchFamily="2" charset="0"/>
              </a:rPr>
              <a:t>Superstorm</a:t>
            </a:r>
            <a:r>
              <a:rPr lang="en-US" sz="1300" dirty="0" smtClean="0">
                <a:latin typeface="GM Sans Regular" pitchFamily="2" charset="0"/>
              </a:rPr>
              <a:t> Sandy compromised the Oct SAAR by an estimated 300K units and lifted the Nov SAAR by an estimated 400K units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Strongest Q4 since 2007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2023601" y="1943067"/>
            <a:ext cx="1247012" cy="744590"/>
          </a:xfrm>
          <a:prstGeom prst="wedgeRectCallout">
            <a:avLst>
              <a:gd name="adj1" fmla="val -19991"/>
              <a:gd name="adj2" fmla="val 118656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GM Sans Regular" pitchFamily="2" charset="0"/>
              </a:rPr>
              <a:t>Product shortages stemming from Japan </a:t>
            </a:r>
            <a:r>
              <a:rPr lang="en-US" sz="900" dirty="0">
                <a:solidFill>
                  <a:schemeClr val="tx1"/>
                </a:solidFill>
                <a:latin typeface="GM Sans Regular" pitchFamily="2" charset="0"/>
              </a:rPr>
              <a:t>t</a:t>
            </a:r>
            <a:r>
              <a:rPr lang="en-US" sz="900" dirty="0" smtClean="0">
                <a:solidFill>
                  <a:schemeClr val="tx1"/>
                </a:solidFill>
                <a:latin typeface="GM Sans Regular" pitchFamily="2" charset="0"/>
              </a:rPr>
              <a:t>sunami</a:t>
            </a:r>
            <a:endParaRPr lang="en-US" sz="900" dirty="0">
              <a:solidFill>
                <a:schemeClr val="tx1"/>
              </a:solidFill>
              <a:latin typeface="GM Sans Regular" pitchFamily="2" charset="0"/>
            </a:endParaRPr>
          </a:p>
        </p:txBody>
      </p:sp>
      <p:sp>
        <p:nvSpPr>
          <p:cNvPr id="2" name="Rectangular Callout 1"/>
          <p:cNvSpPr/>
          <p:nvPr/>
        </p:nvSpPr>
        <p:spPr>
          <a:xfrm>
            <a:off x="4132492" y="3931153"/>
            <a:ext cx="1230895" cy="587777"/>
          </a:xfrm>
          <a:prstGeom prst="wedgeRectCallout">
            <a:avLst>
              <a:gd name="adj1" fmla="val 53680"/>
              <a:gd name="adj2" fmla="val -106802"/>
            </a:avLst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  <a:latin typeface="GM Sans Regular" pitchFamily="2" charset="0"/>
              </a:rPr>
              <a:t>Influenced from </a:t>
            </a:r>
            <a:r>
              <a:rPr lang="en-US" sz="900" dirty="0" err="1">
                <a:solidFill>
                  <a:schemeClr val="tx1"/>
                </a:solidFill>
                <a:latin typeface="GM Sans Regular" pitchFamily="2" charset="0"/>
              </a:rPr>
              <a:t>S</a:t>
            </a:r>
            <a:r>
              <a:rPr lang="en-US" sz="900" dirty="0" err="1" smtClean="0">
                <a:solidFill>
                  <a:schemeClr val="tx1"/>
                </a:solidFill>
                <a:latin typeface="GM Sans Regular" pitchFamily="2" charset="0"/>
              </a:rPr>
              <a:t>uperstorm</a:t>
            </a:r>
            <a:r>
              <a:rPr lang="en-US" sz="900" dirty="0" smtClean="0">
                <a:solidFill>
                  <a:schemeClr val="tx1"/>
                </a:solidFill>
                <a:latin typeface="GM Sans Regular" pitchFamily="2" charset="0"/>
              </a:rPr>
              <a:t> Sandy</a:t>
            </a:r>
            <a:endParaRPr lang="en-US" sz="900" dirty="0">
              <a:solidFill>
                <a:schemeClr val="tx1"/>
              </a:solidFill>
              <a:latin typeface="GM Sans Regular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9243" y="5651596"/>
            <a:ext cx="1457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 pitchFamily="34" charset="0"/>
              </a:rPr>
              <a:t>Source: BEA</a:t>
            </a:r>
            <a:endParaRPr lang="en-US" sz="800" dirty="0">
              <a:latin typeface="Century Gothic" pitchFamily="34" charset="0"/>
            </a:endParaRP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9"/>
            <a:ext cx="584956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82" y="2273417"/>
            <a:ext cx="5384771" cy="3260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595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</a:rPr>
              <a:t>Market Share by Size Segments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64099" y="1488849"/>
            <a:ext cx="2661865" cy="4293483"/>
          </a:xfrm>
          <a:prstGeom prst="rect">
            <a:avLst/>
          </a:prstGeom>
          <a:noFill/>
        </p:spPr>
        <p:txBody>
          <a:bodyPr wrap="square" lIns="91440" numCol="1" spcCol="0" rtlCol="0" anchor="ctr" anchorCtr="0">
            <a:spAutoFit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1300" dirty="0">
                <a:latin typeface="GM Sans Regular" pitchFamily="2" charset="0"/>
              </a:rPr>
              <a:t>Segment mix shaped by gas prices and new product introductions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>
                <a:latin typeface="GM Sans Regular" pitchFamily="2" charset="0"/>
              </a:rPr>
              <a:t>Record demand for compact vehicles;  5.8M units represented 39% of industry sales in 2012 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>
                <a:latin typeface="GM Sans Regular" pitchFamily="2" charset="0"/>
              </a:rPr>
              <a:t>Non-luxury mid-size cars rose to its highest sales level since 1988;  driven from the sell-down of outgoing models and </a:t>
            </a:r>
            <a:r>
              <a:rPr lang="en-US" sz="1300" dirty="0" smtClean="0">
                <a:latin typeface="GM Sans Regular" pitchFamily="2" charset="0"/>
              </a:rPr>
              <a:t>replacements that were stylish</a:t>
            </a:r>
            <a:r>
              <a:rPr lang="en-US" sz="1300" dirty="0">
                <a:latin typeface="GM Sans Regular" pitchFamily="2" charset="0"/>
              </a:rPr>
              <a:t>, fuel-efficient, and </a:t>
            </a:r>
            <a:r>
              <a:rPr lang="en-US" sz="1300" dirty="0" smtClean="0">
                <a:latin typeface="GM Sans Regular" pitchFamily="2" charset="0"/>
              </a:rPr>
              <a:t>rich in technology</a:t>
            </a: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>
                <a:latin typeface="GM Sans Regular" pitchFamily="2" charset="0"/>
              </a:rPr>
              <a:t>Sales of luxury automobiles ended the year at a 5-year high, but retaining customers has been a challenge</a:t>
            </a: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9"/>
            <a:ext cx="584956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31" y="2337906"/>
            <a:ext cx="5633634" cy="300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5623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</a:rPr>
              <a:t>Luxury Loyalty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  <a:latin typeface="GM Sans Regular" pitchFamily="2" charset="0"/>
            </a:endParaRP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9"/>
            <a:ext cx="584956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sp>
        <p:nvSpPr>
          <p:cNvPr id="7" name="TextBox 6"/>
          <p:cNvSpPr txBox="1"/>
          <p:nvPr/>
        </p:nvSpPr>
        <p:spPr>
          <a:xfrm>
            <a:off x="737048" y="4984050"/>
            <a:ext cx="7570611" cy="1292662"/>
          </a:xfrm>
          <a:prstGeom prst="rect">
            <a:avLst/>
          </a:prstGeom>
          <a:noFill/>
        </p:spPr>
        <p:txBody>
          <a:bodyPr wrap="square" lIns="91440" numCol="1" spcCol="0" rtlCol="0" anchor="ctr" anchorCtr="0">
            <a:spAutoFit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Smaller percentage of luxury owners are returning to the luxury market;  defecting to stylish, sophisticated non-luxury vehicles that offer a strong value proposition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Smaller percentage of non-luxury owners are trading-up to luxury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Marginal customers are avoiding the luxury market, resulting in a higher mix of luxury purists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44" y="4353197"/>
            <a:ext cx="1457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 pitchFamily="34" charset="0"/>
              </a:rPr>
              <a:t>Source: PIN</a:t>
            </a:r>
            <a:endParaRPr lang="en-US" sz="800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1247" y="4350329"/>
            <a:ext cx="1457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 pitchFamily="34" charset="0"/>
              </a:rPr>
              <a:t>Source: PIN</a:t>
            </a:r>
            <a:endParaRPr lang="en-US" sz="800" dirty="0">
              <a:latin typeface="Century Gothic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8" y="1737892"/>
            <a:ext cx="3840480" cy="246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81" y="1737417"/>
            <a:ext cx="3840480" cy="246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466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</a:rPr>
              <a:t>Market Share by Company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  <a:latin typeface="GM Sans Regular" pitchFamily="2" charset="0"/>
            </a:endParaRP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9"/>
            <a:ext cx="584956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sp>
        <p:nvSpPr>
          <p:cNvPr id="10" name="TextBox 9"/>
          <p:cNvSpPr txBox="1"/>
          <p:nvPr/>
        </p:nvSpPr>
        <p:spPr>
          <a:xfrm>
            <a:off x="6193766" y="1228404"/>
            <a:ext cx="2701043" cy="4893647"/>
          </a:xfrm>
          <a:prstGeom prst="rect">
            <a:avLst/>
          </a:prstGeom>
          <a:noFill/>
        </p:spPr>
        <p:txBody>
          <a:bodyPr wrap="square" lIns="91440" numCol="1" spcCol="0" rtlCol="0" anchor="ctr" anchorCtr="0">
            <a:spAutoFit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Toyota and Honda recovered market share, but share was well below pre-tsunami levels;  conquest rate among the best, but was well below recent levels  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Fiat (Chrysler) grew share largely from improved sales of mid-size cars and SUVs and the addition of Dart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Hyundai share decreased YOY for the first time since 1996;  unable to sustain an artificially high conquest rate from a year earlier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Ford share slipped despite one of the industry’s youngest stable of products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GM share fell due largely to owning the industry’s oldest product portfolio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3" y="2057532"/>
            <a:ext cx="5469739" cy="3304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7602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</a:rPr>
              <a:t>Average Portfolio Age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  <a:latin typeface="GM Sans Regular" pitchFamily="2" charset="0"/>
            </a:endParaRP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9"/>
            <a:ext cx="584956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sp>
        <p:nvSpPr>
          <p:cNvPr id="6" name="TextBox 5"/>
          <p:cNvSpPr txBox="1"/>
          <p:nvPr/>
        </p:nvSpPr>
        <p:spPr>
          <a:xfrm>
            <a:off x="1852209" y="5818772"/>
            <a:ext cx="1457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Century Gothic" pitchFamily="34" charset="0"/>
              </a:rPr>
              <a:t>Source: PIN</a:t>
            </a:r>
            <a:endParaRPr lang="en-US" sz="800" dirty="0">
              <a:latin typeface="Century Gothic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5" y="1993997"/>
            <a:ext cx="6794252" cy="380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4437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</a:rPr>
              <a:t>Average Transaction Price (ATP)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  <a:latin typeface="GM Sans Regular" pitchFamily="2" charset="0"/>
            </a:endParaRP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8"/>
            <a:ext cx="532018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sp>
        <p:nvSpPr>
          <p:cNvPr id="5" name="TextBox 4"/>
          <p:cNvSpPr txBox="1"/>
          <p:nvPr/>
        </p:nvSpPr>
        <p:spPr>
          <a:xfrm>
            <a:off x="1053391" y="5369669"/>
            <a:ext cx="1457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M Sans Regular" pitchFamily="2" charset="0"/>
              </a:rPr>
              <a:t>Source: PIN</a:t>
            </a:r>
            <a:endParaRPr lang="en-US" sz="800" dirty="0">
              <a:latin typeface="GM Sans Regula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29865" y="1248187"/>
            <a:ext cx="2958860" cy="4893647"/>
          </a:xfrm>
          <a:prstGeom prst="rect">
            <a:avLst/>
          </a:prstGeom>
          <a:noFill/>
        </p:spPr>
        <p:txBody>
          <a:bodyPr wrap="square" lIns="91440" numCol="1" spcCol="0" rtlCol="0" anchor="ctr" anchorCtr="0">
            <a:spAutoFit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Retail ATP reached a record high of $28,600 in 2012;  low interest rates and increased lease mix promoted a rich product mix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GM is the price leader amongst all major auto </a:t>
            </a:r>
            <a:r>
              <a:rPr lang="en-US" sz="1300" dirty="0" smtClean="0">
                <a:latin typeface="GM Sans Regular" pitchFamily="2" charset="0"/>
              </a:rPr>
              <a:t>companies </a:t>
            </a:r>
            <a:endParaRPr lang="en-US" sz="1300" dirty="0" smtClean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Redesigned </a:t>
            </a:r>
            <a:r>
              <a:rPr lang="en-US" sz="1300" dirty="0">
                <a:latin typeface="GM Sans Regular" pitchFamily="2" charset="0"/>
              </a:rPr>
              <a:t>core </a:t>
            </a:r>
            <a:r>
              <a:rPr lang="en-US" sz="1300" dirty="0" smtClean="0">
                <a:latin typeface="GM Sans Regular" pitchFamily="2" charset="0"/>
              </a:rPr>
              <a:t>products drove-up ATPs at Ford and Nissan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Honda pricing depreciated from dated Acura products, weak market acceptance of Civic, and sell-down of Accord 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Honda and Fiat were the only mainstream OEMs to  experience an ATP reduction in 2012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Hyundai ATP trails the industry average by $6,800;  less than 20% of company volume returns an ATP above $25K</a:t>
            </a:r>
            <a:endParaRPr lang="en-US" sz="1300" dirty="0">
              <a:latin typeface="GM Sans Regular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4" y="2099789"/>
            <a:ext cx="5230986" cy="30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449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6872" y="583958"/>
            <a:ext cx="8382000" cy="46605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GM Sans Regular" pitchFamily="2" charset="0"/>
              </a:rPr>
              <a:t>Average Incentive Spend as a % of ATP</a:t>
            </a: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  <a:latin typeface="GM Sans Regular" pitchFamily="2" charset="0"/>
            </a:endParaRPr>
          </a:p>
        </p:txBody>
      </p:sp>
      <p:sp>
        <p:nvSpPr>
          <p:cNvPr id="14" name="Line 2053"/>
          <p:cNvSpPr>
            <a:spLocks noChangeShapeType="1"/>
          </p:cNvSpPr>
          <p:nvPr/>
        </p:nvSpPr>
        <p:spPr bwMode="auto">
          <a:xfrm flipV="1">
            <a:off x="417886" y="1116959"/>
            <a:ext cx="5849564" cy="1329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  <a:effectLst>
            <a:outerShdw blurRad="50800" dist="38100" dir="5400000" algn="t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5" name="19607b_GM_BM_BlueDimensional.png" descr="G:\19607b_GM_BM_BlueDimensional.png"/>
          <p:cNvPicPr>
            <a:picLocks noChangeAspect="1" noChangeArrowheads="1"/>
          </p:cNvPicPr>
          <p:nvPr/>
        </p:nvPicPr>
        <p:blipFill>
          <a:blip r:embed="rId3" cstate="print"/>
          <a:srcRect l="7424" t="6418" r="7651" b="6945"/>
          <a:stretch>
            <a:fillRect/>
          </a:stretch>
        </p:blipFill>
        <p:spPr bwMode="auto">
          <a:xfrm>
            <a:off x="8196044" y="5977296"/>
            <a:ext cx="653496" cy="645646"/>
          </a:xfrm>
          <a:prstGeom prst="rect">
            <a:avLst/>
          </a:prstGeom>
          <a:noFill/>
          <a:effectLst/>
        </p:spPr>
      </p:pic>
      <p:sp>
        <p:nvSpPr>
          <p:cNvPr id="5" name="TextBox 4"/>
          <p:cNvSpPr txBox="1"/>
          <p:nvPr/>
        </p:nvSpPr>
        <p:spPr>
          <a:xfrm>
            <a:off x="914185" y="5482194"/>
            <a:ext cx="1457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GM Sans Regular" pitchFamily="2" charset="0"/>
              </a:rPr>
              <a:t>Source: PIN</a:t>
            </a:r>
            <a:endParaRPr lang="en-US" sz="800" dirty="0">
              <a:latin typeface="GM Sans Regula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1185" y="1473840"/>
            <a:ext cx="2484408" cy="4493538"/>
          </a:xfrm>
          <a:prstGeom prst="rect">
            <a:avLst/>
          </a:prstGeom>
          <a:noFill/>
        </p:spPr>
        <p:txBody>
          <a:bodyPr wrap="square" lIns="91440" numCol="1" spcCol="0" rtlCol="0" anchor="ctr" anchorCtr="0">
            <a:spAutoFit/>
          </a:bodyPr>
          <a:lstStyle/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Range between companies narrowed in recent years as GM, Ford, Fiat, and Hyundai slashed incentives and the Japanese boost discounts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Sell-down of high-volume vehicles lifted AIS as a % of ATP at Nissan to an industry high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Sell-down of Accord and Civic led to a company record </a:t>
            </a:r>
            <a:r>
              <a:rPr lang="en-US" sz="1300" dirty="0">
                <a:latin typeface="GM Sans Regular" pitchFamily="2" charset="0"/>
              </a:rPr>
              <a:t>high AIS as a % of </a:t>
            </a:r>
            <a:r>
              <a:rPr lang="en-US" sz="1300" dirty="0" smtClean="0">
                <a:latin typeface="GM Sans Regular" pitchFamily="2" charset="0"/>
              </a:rPr>
              <a:t>ATP in 2012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With a mature stable of products, GM ranked slightly above industry average</a:t>
            </a:r>
          </a:p>
          <a:p>
            <a:pPr marL="173038" indent="-173038">
              <a:buFont typeface="Wingdings" pitchFamily="2" charset="2"/>
              <a:buChar char="§"/>
            </a:pPr>
            <a:endParaRPr lang="en-US" sz="1300" dirty="0">
              <a:latin typeface="GM Sans Regular" pitchFamily="2" charset="0"/>
            </a:endParaRPr>
          </a:p>
          <a:p>
            <a:pPr marL="173038" indent="-173038">
              <a:buFont typeface="Wingdings" pitchFamily="2" charset="2"/>
              <a:buChar char="§"/>
            </a:pPr>
            <a:r>
              <a:rPr lang="en-US" sz="1300" dirty="0" smtClean="0">
                <a:latin typeface="GM Sans Regular" pitchFamily="2" charset="0"/>
              </a:rPr>
              <a:t>Incentives reached record highs at Honda and Nissan in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22558" y="3013566"/>
            <a:ext cx="1138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GM Sans Regular" pitchFamily="2" charset="0"/>
              </a:rPr>
              <a:t>Nissan</a:t>
            </a:r>
            <a:endParaRPr lang="en-US" sz="1000" dirty="0">
              <a:latin typeface="GM Sans Regula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20490" y="3147412"/>
            <a:ext cx="1138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GM Sans Regular" pitchFamily="2" charset="0"/>
              </a:rPr>
              <a:t>Fiat</a:t>
            </a:r>
            <a:endParaRPr lang="en-US" sz="1000" dirty="0">
              <a:latin typeface="GM Sans Regular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20490" y="3287001"/>
            <a:ext cx="1138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GM Sans Regular" pitchFamily="2" charset="0"/>
              </a:rPr>
              <a:t>Ford</a:t>
            </a:r>
            <a:endParaRPr lang="en-US" sz="1000" dirty="0">
              <a:latin typeface="GM Sans Regular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20472" y="3404898"/>
            <a:ext cx="1138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GM Sans Regular" pitchFamily="2" charset="0"/>
              </a:rPr>
              <a:t>GM</a:t>
            </a:r>
            <a:endParaRPr lang="en-US" sz="1000" dirty="0">
              <a:latin typeface="GM Sans Regular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3933" y="3982764"/>
            <a:ext cx="1138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GM Sans Regular" pitchFamily="2" charset="0"/>
              </a:rPr>
              <a:t>Toyota</a:t>
            </a:r>
            <a:endParaRPr lang="en-US" sz="1000" dirty="0">
              <a:latin typeface="GM Sans Regular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3933" y="3667660"/>
            <a:ext cx="1138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 smtClean="0">
                <a:latin typeface="GM Sans Regular" pitchFamily="2" charset="0"/>
              </a:rPr>
              <a:t>Ind</a:t>
            </a:r>
            <a:r>
              <a:rPr lang="en-US" sz="1000" dirty="0" smtClean="0">
                <a:latin typeface="GM Sans Regular" pitchFamily="2" charset="0"/>
              </a:rPr>
              <a:t> </a:t>
            </a:r>
            <a:r>
              <a:rPr lang="en-US" sz="1000" dirty="0" err="1" smtClean="0">
                <a:latin typeface="GM Sans Regular" pitchFamily="2" charset="0"/>
              </a:rPr>
              <a:t>Avg</a:t>
            </a:r>
            <a:endParaRPr lang="en-US" sz="1000" dirty="0">
              <a:latin typeface="GM Sans Regular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20472" y="3532985"/>
            <a:ext cx="1138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GM Sans Regular" pitchFamily="2" charset="0"/>
              </a:rPr>
              <a:t>Honda</a:t>
            </a:r>
            <a:endParaRPr lang="en-US" sz="1000" dirty="0">
              <a:latin typeface="GM Sans Regular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13933" y="3828088"/>
            <a:ext cx="11386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GM Sans Regular" pitchFamily="2" charset="0"/>
              </a:rPr>
              <a:t>Hyundai</a:t>
            </a:r>
            <a:endParaRPr lang="en-US" sz="1000" dirty="0">
              <a:latin typeface="GM Sans Regular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7" y="2088859"/>
            <a:ext cx="5345189" cy="317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5735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1 MBS">
  <a:themeElements>
    <a:clrScheme name="UAW-GM">
      <a:dk1>
        <a:sysClr val="windowText" lastClr="000000"/>
      </a:dk1>
      <a:lt1>
        <a:sysClr val="window" lastClr="FFFFFF"/>
      </a:lt1>
      <a:dk2>
        <a:srgbClr val="000B40"/>
      </a:dk2>
      <a:lt2>
        <a:srgbClr val="7FB1FF"/>
      </a:lt2>
      <a:accent1>
        <a:srgbClr val="0394D6"/>
      </a:accent1>
      <a:accent2>
        <a:srgbClr val="06AE26"/>
      </a:accent2>
      <a:accent3>
        <a:srgbClr val="8C02D8"/>
      </a:accent3>
      <a:accent4>
        <a:srgbClr val="FCD238"/>
      </a:accent4>
      <a:accent5>
        <a:srgbClr val="F06200"/>
      </a:accent5>
      <a:accent6>
        <a:srgbClr val="406CB3"/>
      </a:accent6>
      <a:hlink>
        <a:srgbClr val="B5B5B5"/>
      </a:hlink>
      <a:folHlink>
        <a:srgbClr val="F00A00"/>
      </a:folHlink>
    </a:clrScheme>
    <a:fontScheme name="GM Brand">
      <a:majorFont>
        <a:latin typeface="GM Sans Regular"/>
        <a:ea typeface=""/>
        <a:cs typeface=""/>
      </a:majorFont>
      <a:minorFont>
        <a:latin typeface="GM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1 MBS wLogo">
  <a:themeElements>
    <a:clrScheme name="UAW-GM">
      <a:dk1>
        <a:sysClr val="windowText" lastClr="000000"/>
      </a:dk1>
      <a:lt1>
        <a:sysClr val="window" lastClr="FFFFFF"/>
      </a:lt1>
      <a:dk2>
        <a:srgbClr val="000B40"/>
      </a:dk2>
      <a:lt2>
        <a:srgbClr val="7FB1FF"/>
      </a:lt2>
      <a:accent1>
        <a:srgbClr val="0394D6"/>
      </a:accent1>
      <a:accent2>
        <a:srgbClr val="06AE26"/>
      </a:accent2>
      <a:accent3>
        <a:srgbClr val="8C02D8"/>
      </a:accent3>
      <a:accent4>
        <a:srgbClr val="FCD238"/>
      </a:accent4>
      <a:accent5>
        <a:srgbClr val="F06200"/>
      </a:accent5>
      <a:accent6>
        <a:srgbClr val="406CB3"/>
      </a:accent6>
      <a:hlink>
        <a:srgbClr val="B5B5B5"/>
      </a:hlink>
      <a:folHlink>
        <a:srgbClr val="F00A00"/>
      </a:folHlink>
    </a:clrScheme>
    <a:fontScheme name="GM Brand">
      <a:majorFont>
        <a:latin typeface="GM Sans Regular"/>
        <a:ea typeface=""/>
        <a:cs typeface=""/>
      </a:majorFont>
      <a:minorFont>
        <a:latin typeface="GM Sa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1051</TotalTime>
  <Words>1245</Words>
  <Application>Microsoft Office PowerPoint</Application>
  <PresentationFormat>On-screen Show (4:3)</PresentationFormat>
  <Paragraphs>169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2011 MBS</vt:lpstr>
      <vt:lpstr>2011 MBS wLogo</vt:lpstr>
      <vt:lpstr>PowerPoint Presentation</vt:lpstr>
      <vt:lpstr>2012 Trends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2013 outlook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Thorndike</dc:creator>
  <cp:lastModifiedBy>Joseph P Barker</cp:lastModifiedBy>
  <cp:revision>124</cp:revision>
  <dcterms:created xsi:type="dcterms:W3CDTF">2011-03-07T16:44:01Z</dcterms:created>
  <dcterms:modified xsi:type="dcterms:W3CDTF">2013-01-25T13:09:47Z</dcterms:modified>
</cp:coreProperties>
</file>